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67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22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AEE45-7462-4DFB-AFC4-48A03DD267F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74754C7-120E-43A8-A18D-603B33AFABCA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A2507433-F09E-4FF3-A050-37B3E92D0F66}" type="parTrans" cxnId="{CB7E4B4E-8002-42C1-BABC-D9D669838BCE}">
      <dgm:prSet/>
      <dgm:spPr/>
      <dgm:t>
        <a:bodyPr/>
        <a:lstStyle/>
        <a:p>
          <a:endParaRPr lang="it-IT"/>
        </a:p>
      </dgm:t>
    </dgm:pt>
    <dgm:pt modelId="{5DEC7F38-9671-48B5-9476-4307E202F3AD}" type="sibTrans" cxnId="{CB7E4B4E-8002-42C1-BABC-D9D669838BCE}">
      <dgm:prSet/>
      <dgm:spPr/>
      <dgm:t>
        <a:bodyPr/>
        <a:lstStyle/>
        <a:p>
          <a:endParaRPr lang="it-IT"/>
        </a:p>
      </dgm:t>
    </dgm:pt>
    <dgm:pt modelId="{7DC53A8B-AC4D-4908-BB67-C7A3BF5F4447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6E8DA3B6-FB9D-4B98-A59E-43FA4F55663E}" type="parTrans" cxnId="{6E242DAA-194A-45DF-81EB-B53B0AC0EBF6}">
      <dgm:prSet/>
      <dgm:spPr/>
      <dgm:t>
        <a:bodyPr/>
        <a:lstStyle/>
        <a:p>
          <a:endParaRPr lang="it-IT"/>
        </a:p>
      </dgm:t>
    </dgm:pt>
    <dgm:pt modelId="{D0D20030-B224-449F-8645-035AD7CBDAC0}" type="sibTrans" cxnId="{6E242DAA-194A-45DF-81EB-B53B0AC0EBF6}">
      <dgm:prSet/>
      <dgm:spPr/>
      <dgm:t>
        <a:bodyPr/>
        <a:lstStyle/>
        <a:p>
          <a:endParaRPr lang="it-IT"/>
        </a:p>
      </dgm:t>
    </dgm:pt>
    <dgm:pt modelId="{3DC6281D-F8B9-469A-8B9C-4035BB25972B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4CB6B326-5553-4CC6-93F2-05693A5DCA86}" type="parTrans" cxnId="{04696440-0970-43E4-BCBD-E5604DB9C18A}">
      <dgm:prSet/>
      <dgm:spPr/>
      <dgm:t>
        <a:bodyPr/>
        <a:lstStyle/>
        <a:p>
          <a:endParaRPr lang="it-IT"/>
        </a:p>
      </dgm:t>
    </dgm:pt>
    <dgm:pt modelId="{5EBDAB23-5362-43DC-96F8-AD5C2F520DEF}" type="sibTrans" cxnId="{04696440-0970-43E4-BCBD-E5604DB9C18A}">
      <dgm:prSet/>
      <dgm:spPr/>
      <dgm:t>
        <a:bodyPr/>
        <a:lstStyle/>
        <a:p>
          <a:endParaRPr lang="it-IT"/>
        </a:p>
      </dgm:t>
    </dgm:pt>
    <dgm:pt modelId="{41215CB0-2A7D-4F63-836A-90B31724827B}" type="pres">
      <dgm:prSet presAssocID="{E13AEE45-7462-4DFB-AFC4-48A03DD267F9}" presName="Name0" presStyleCnt="0">
        <dgm:presLayoutVars>
          <dgm:dir/>
          <dgm:animLvl val="lvl"/>
          <dgm:resizeHandles val="exact"/>
        </dgm:presLayoutVars>
      </dgm:prSet>
      <dgm:spPr/>
    </dgm:pt>
    <dgm:pt modelId="{1D11A1A9-CC50-4FED-93C8-2D443C622C2E}" type="pres">
      <dgm:prSet presAssocID="{174754C7-120E-43A8-A18D-603B33AFABCA}" presName="Name8" presStyleCnt="0"/>
      <dgm:spPr/>
    </dgm:pt>
    <dgm:pt modelId="{03D347B9-BE52-4492-A4FF-E5D2C9090DA6}" type="pres">
      <dgm:prSet presAssocID="{174754C7-120E-43A8-A18D-603B33AFABCA}" presName="level" presStyleLbl="node1" presStyleIdx="0" presStyleCnt="3">
        <dgm:presLayoutVars>
          <dgm:chMax val="1"/>
          <dgm:bulletEnabled val="1"/>
        </dgm:presLayoutVars>
      </dgm:prSet>
      <dgm:spPr/>
    </dgm:pt>
    <dgm:pt modelId="{AFA2EC31-87BA-4B6B-943A-E5069CC2B9BE}" type="pres">
      <dgm:prSet presAssocID="{174754C7-120E-43A8-A18D-603B33AFAB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150F8EB-DA6F-4B17-807B-63EFD7711B60}" type="pres">
      <dgm:prSet presAssocID="{7DC53A8B-AC4D-4908-BB67-C7A3BF5F4447}" presName="Name8" presStyleCnt="0"/>
      <dgm:spPr/>
    </dgm:pt>
    <dgm:pt modelId="{AFE28A61-5797-4A4F-AAB3-DB3D3046018E}" type="pres">
      <dgm:prSet presAssocID="{7DC53A8B-AC4D-4908-BB67-C7A3BF5F4447}" presName="level" presStyleLbl="node1" presStyleIdx="1" presStyleCnt="3">
        <dgm:presLayoutVars>
          <dgm:chMax val="1"/>
          <dgm:bulletEnabled val="1"/>
        </dgm:presLayoutVars>
      </dgm:prSet>
      <dgm:spPr/>
    </dgm:pt>
    <dgm:pt modelId="{5AE4ECCE-7BC1-4EA0-8043-EA9CBD82B133}" type="pres">
      <dgm:prSet presAssocID="{7DC53A8B-AC4D-4908-BB67-C7A3BF5F444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178774-6021-45B5-9C65-537AF7FFB6CA}" type="pres">
      <dgm:prSet presAssocID="{3DC6281D-F8B9-469A-8B9C-4035BB25972B}" presName="Name8" presStyleCnt="0"/>
      <dgm:spPr/>
    </dgm:pt>
    <dgm:pt modelId="{2C3DFD9F-0C8F-4D10-9195-A7B879148FAC}" type="pres">
      <dgm:prSet presAssocID="{3DC6281D-F8B9-469A-8B9C-4035BB25972B}" presName="level" presStyleLbl="node1" presStyleIdx="2" presStyleCnt="3">
        <dgm:presLayoutVars>
          <dgm:chMax val="1"/>
          <dgm:bulletEnabled val="1"/>
        </dgm:presLayoutVars>
      </dgm:prSet>
      <dgm:spPr/>
    </dgm:pt>
    <dgm:pt modelId="{9D69ECCB-493C-4E07-A301-79555DDE6C63}" type="pres">
      <dgm:prSet presAssocID="{3DC6281D-F8B9-469A-8B9C-4035BB25972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ED3E123-236C-4538-A0D4-C57770CED63D}" type="presOf" srcId="{7DC53A8B-AC4D-4908-BB67-C7A3BF5F4447}" destId="{5AE4ECCE-7BC1-4EA0-8043-EA9CBD82B133}" srcOrd="1" destOrd="0" presId="urn:microsoft.com/office/officeart/2005/8/layout/pyramid1"/>
    <dgm:cxn modelId="{04696440-0970-43E4-BCBD-E5604DB9C18A}" srcId="{E13AEE45-7462-4DFB-AFC4-48A03DD267F9}" destId="{3DC6281D-F8B9-469A-8B9C-4035BB25972B}" srcOrd="2" destOrd="0" parTransId="{4CB6B326-5553-4CC6-93F2-05693A5DCA86}" sibTransId="{5EBDAB23-5362-43DC-96F8-AD5C2F520DEF}"/>
    <dgm:cxn modelId="{CB7E4B4E-8002-42C1-BABC-D9D669838BCE}" srcId="{E13AEE45-7462-4DFB-AFC4-48A03DD267F9}" destId="{174754C7-120E-43A8-A18D-603B33AFABCA}" srcOrd="0" destOrd="0" parTransId="{A2507433-F09E-4FF3-A050-37B3E92D0F66}" sibTransId="{5DEC7F38-9671-48B5-9476-4307E202F3AD}"/>
    <dgm:cxn modelId="{9CB1A57B-75C3-40DA-A662-1D4CF01A0242}" type="presOf" srcId="{E13AEE45-7462-4DFB-AFC4-48A03DD267F9}" destId="{41215CB0-2A7D-4F63-836A-90B31724827B}" srcOrd="0" destOrd="0" presId="urn:microsoft.com/office/officeart/2005/8/layout/pyramid1"/>
    <dgm:cxn modelId="{6E242DAA-194A-45DF-81EB-B53B0AC0EBF6}" srcId="{E13AEE45-7462-4DFB-AFC4-48A03DD267F9}" destId="{7DC53A8B-AC4D-4908-BB67-C7A3BF5F4447}" srcOrd="1" destOrd="0" parTransId="{6E8DA3B6-FB9D-4B98-A59E-43FA4F55663E}" sibTransId="{D0D20030-B224-449F-8645-035AD7CBDAC0}"/>
    <dgm:cxn modelId="{1698C5AA-800B-4476-BD22-1BB0A7F5D984}" type="presOf" srcId="{3DC6281D-F8B9-469A-8B9C-4035BB25972B}" destId="{9D69ECCB-493C-4E07-A301-79555DDE6C63}" srcOrd="1" destOrd="0" presId="urn:microsoft.com/office/officeart/2005/8/layout/pyramid1"/>
    <dgm:cxn modelId="{5395E7DE-3C89-46C2-9AD2-BA26DB87E0F8}" type="presOf" srcId="{174754C7-120E-43A8-A18D-603B33AFABCA}" destId="{03D347B9-BE52-4492-A4FF-E5D2C9090DA6}" srcOrd="0" destOrd="0" presId="urn:microsoft.com/office/officeart/2005/8/layout/pyramid1"/>
    <dgm:cxn modelId="{4BDB86E2-CC2D-4171-B384-47E3203E33AE}" type="presOf" srcId="{3DC6281D-F8B9-469A-8B9C-4035BB25972B}" destId="{2C3DFD9F-0C8F-4D10-9195-A7B879148FAC}" srcOrd="0" destOrd="0" presId="urn:microsoft.com/office/officeart/2005/8/layout/pyramid1"/>
    <dgm:cxn modelId="{E53119F4-85BC-4894-B748-024D371FCF5B}" type="presOf" srcId="{174754C7-120E-43A8-A18D-603B33AFABCA}" destId="{AFA2EC31-87BA-4B6B-943A-E5069CC2B9BE}" srcOrd="1" destOrd="0" presId="urn:microsoft.com/office/officeart/2005/8/layout/pyramid1"/>
    <dgm:cxn modelId="{1210CFFD-04AC-463F-B202-7BA2AC6CA683}" type="presOf" srcId="{7DC53A8B-AC4D-4908-BB67-C7A3BF5F4447}" destId="{AFE28A61-5797-4A4F-AAB3-DB3D3046018E}" srcOrd="0" destOrd="0" presId="urn:microsoft.com/office/officeart/2005/8/layout/pyramid1"/>
    <dgm:cxn modelId="{57D5CBD1-7491-4B50-A0DA-F9A40A869B8B}" type="presParOf" srcId="{41215CB0-2A7D-4F63-836A-90B31724827B}" destId="{1D11A1A9-CC50-4FED-93C8-2D443C622C2E}" srcOrd="0" destOrd="0" presId="urn:microsoft.com/office/officeart/2005/8/layout/pyramid1"/>
    <dgm:cxn modelId="{969AC236-97A7-4C03-8CD8-D0D2DB4A42F6}" type="presParOf" srcId="{1D11A1A9-CC50-4FED-93C8-2D443C622C2E}" destId="{03D347B9-BE52-4492-A4FF-E5D2C9090DA6}" srcOrd="0" destOrd="0" presId="urn:microsoft.com/office/officeart/2005/8/layout/pyramid1"/>
    <dgm:cxn modelId="{C7877299-9EEB-45F3-B9F1-60441EE5F019}" type="presParOf" srcId="{1D11A1A9-CC50-4FED-93C8-2D443C622C2E}" destId="{AFA2EC31-87BA-4B6B-943A-E5069CC2B9BE}" srcOrd="1" destOrd="0" presId="urn:microsoft.com/office/officeart/2005/8/layout/pyramid1"/>
    <dgm:cxn modelId="{C1C4A123-5BA3-4AC6-AA57-9D135C355296}" type="presParOf" srcId="{41215CB0-2A7D-4F63-836A-90B31724827B}" destId="{B150F8EB-DA6F-4B17-807B-63EFD7711B60}" srcOrd="1" destOrd="0" presId="urn:microsoft.com/office/officeart/2005/8/layout/pyramid1"/>
    <dgm:cxn modelId="{16E2EEB7-0E52-4675-B96C-E60D5571066D}" type="presParOf" srcId="{B150F8EB-DA6F-4B17-807B-63EFD7711B60}" destId="{AFE28A61-5797-4A4F-AAB3-DB3D3046018E}" srcOrd="0" destOrd="0" presId="urn:microsoft.com/office/officeart/2005/8/layout/pyramid1"/>
    <dgm:cxn modelId="{C2DD6403-5296-4434-B3C4-BAEA23757BC3}" type="presParOf" srcId="{B150F8EB-DA6F-4B17-807B-63EFD7711B60}" destId="{5AE4ECCE-7BC1-4EA0-8043-EA9CBD82B133}" srcOrd="1" destOrd="0" presId="urn:microsoft.com/office/officeart/2005/8/layout/pyramid1"/>
    <dgm:cxn modelId="{49FEEDA7-38D1-4207-A7AD-F6098EC27144}" type="presParOf" srcId="{41215CB0-2A7D-4F63-836A-90B31724827B}" destId="{DE178774-6021-45B5-9C65-537AF7FFB6CA}" srcOrd="2" destOrd="0" presId="urn:microsoft.com/office/officeart/2005/8/layout/pyramid1"/>
    <dgm:cxn modelId="{95911184-0856-4D73-9D01-9926C6476AE2}" type="presParOf" srcId="{DE178774-6021-45B5-9C65-537AF7FFB6CA}" destId="{2C3DFD9F-0C8F-4D10-9195-A7B879148FAC}" srcOrd="0" destOrd="0" presId="urn:microsoft.com/office/officeart/2005/8/layout/pyramid1"/>
    <dgm:cxn modelId="{694E4846-FBA5-4528-BDC2-BDDB36F5D9A1}" type="presParOf" srcId="{DE178774-6021-45B5-9C65-537AF7FFB6CA}" destId="{9D69ECCB-493C-4E07-A301-79555DDE6C6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3AEE45-7462-4DFB-AFC4-48A03DD267F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74754C7-120E-43A8-A18D-603B33AFABCA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A2507433-F09E-4FF3-A050-37B3E92D0F66}" type="parTrans" cxnId="{CB7E4B4E-8002-42C1-BABC-D9D669838BCE}">
      <dgm:prSet/>
      <dgm:spPr/>
      <dgm:t>
        <a:bodyPr/>
        <a:lstStyle/>
        <a:p>
          <a:endParaRPr lang="it-IT"/>
        </a:p>
      </dgm:t>
    </dgm:pt>
    <dgm:pt modelId="{5DEC7F38-9671-48B5-9476-4307E202F3AD}" type="sibTrans" cxnId="{CB7E4B4E-8002-42C1-BABC-D9D669838BCE}">
      <dgm:prSet/>
      <dgm:spPr/>
      <dgm:t>
        <a:bodyPr/>
        <a:lstStyle/>
        <a:p>
          <a:endParaRPr lang="it-IT"/>
        </a:p>
      </dgm:t>
    </dgm:pt>
    <dgm:pt modelId="{7DC53A8B-AC4D-4908-BB67-C7A3BF5F4447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6E8DA3B6-FB9D-4B98-A59E-43FA4F55663E}" type="parTrans" cxnId="{6E242DAA-194A-45DF-81EB-B53B0AC0EBF6}">
      <dgm:prSet/>
      <dgm:spPr/>
      <dgm:t>
        <a:bodyPr/>
        <a:lstStyle/>
        <a:p>
          <a:endParaRPr lang="it-IT"/>
        </a:p>
      </dgm:t>
    </dgm:pt>
    <dgm:pt modelId="{D0D20030-B224-449F-8645-035AD7CBDAC0}" type="sibTrans" cxnId="{6E242DAA-194A-45DF-81EB-B53B0AC0EBF6}">
      <dgm:prSet/>
      <dgm:spPr/>
      <dgm:t>
        <a:bodyPr/>
        <a:lstStyle/>
        <a:p>
          <a:endParaRPr lang="it-IT"/>
        </a:p>
      </dgm:t>
    </dgm:pt>
    <dgm:pt modelId="{3DC6281D-F8B9-469A-8B9C-4035BB25972B}">
      <dgm:prSet phldrT="[Testo]"/>
      <dgm:spPr/>
      <dgm:t>
        <a:bodyPr/>
        <a:lstStyle/>
        <a:p>
          <a:r>
            <a:rPr lang="it-IT"/>
            <a:t> </a:t>
          </a:r>
        </a:p>
      </dgm:t>
    </dgm:pt>
    <dgm:pt modelId="{4CB6B326-5553-4CC6-93F2-05693A5DCA86}" type="parTrans" cxnId="{04696440-0970-43E4-BCBD-E5604DB9C18A}">
      <dgm:prSet/>
      <dgm:spPr/>
      <dgm:t>
        <a:bodyPr/>
        <a:lstStyle/>
        <a:p>
          <a:endParaRPr lang="it-IT"/>
        </a:p>
      </dgm:t>
    </dgm:pt>
    <dgm:pt modelId="{5EBDAB23-5362-43DC-96F8-AD5C2F520DEF}" type="sibTrans" cxnId="{04696440-0970-43E4-BCBD-E5604DB9C18A}">
      <dgm:prSet/>
      <dgm:spPr/>
      <dgm:t>
        <a:bodyPr/>
        <a:lstStyle/>
        <a:p>
          <a:endParaRPr lang="it-IT"/>
        </a:p>
      </dgm:t>
    </dgm:pt>
    <dgm:pt modelId="{41215CB0-2A7D-4F63-836A-90B31724827B}" type="pres">
      <dgm:prSet presAssocID="{E13AEE45-7462-4DFB-AFC4-48A03DD267F9}" presName="Name0" presStyleCnt="0">
        <dgm:presLayoutVars>
          <dgm:dir/>
          <dgm:animLvl val="lvl"/>
          <dgm:resizeHandles val="exact"/>
        </dgm:presLayoutVars>
      </dgm:prSet>
      <dgm:spPr/>
    </dgm:pt>
    <dgm:pt modelId="{1D11A1A9-CC50-4FED-93C8-2D443C622C2E}" type="pres">
      <dgm:prSet presAssocID="{174754C7-120E-43A8-A18D-603B33AFABCA}" presName="Name8" presStyleCnt="0"/>
      <dgm:spPr/>
    </dgm:pt>
    <dgm:pt modelId="{03D347B9-BE52-4492-A4FF-E5D2C9090DA6}" type="pres">
      <dgm:prSet presAssocID="{174754C7-120E-43A8-A18D-603B33AFABCA}" presName="level" presStyleLbl="node1" presStyleIdx="0" presStyleCnt="3">
        <dgm:presLayoutVars>
          <dgm:chMax val="1"/>
          <dgm:bulletEnabled val="1"/>
        </dgm:presLayoutVars>
      </dgm:prSet>
      <dgm:spPr/>
    </dgm:pt>
    <dgm:pt modelId="{AFA2EC31-87BA-4B6B-943A-E5069CC2B9BE}" type="pres">
      <dgm:prSet presAssocID="{174754C7-120E-43A8-A18D-603B33AFAB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150F8EB-DA6F-4B17-807B-63EFD7711B60}" type="pres">
      <dgm:prSet presAssocID="{7DC53A8B-AC4D-4908-BB67-C7A3BF5F4447}" presName="Name8" presStyleCnt="0"/>
      <dgm:spPr/>
    </dgm:pt>
    <dgm:pt modelId="{AFE28A61-5797-4A4F-AAB3-DB3D3046018E}" type="pres">
      <dgm:prSet presAssocID="{7DC53A8B-AC4D-4908-BB67-C7A3BF5F4447}" presName="level" presStyleLbl="node1" presStyleIdx="1" presStyleCnt="3">
        <dgm:presLayoutVars>
          <dgm:chMax val="1"/>
          <dgm:bulletEnabled val="1"/>
        </dgm:presLayoutVars>
      </dgm:prSet>
      <dgm:spPr/>
    </dgm:pt>
    <dgm:pt modelId="{5AE4ECCE-7BC1-4EA0-8043-EA9CBD82B133}" type="pres">
      <dgm:prSet presAssocID="{7DC53A8B-AC4D-4908-BB67-C7A3BF5F444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178774-6021-45B5-9C65-537AF7FFB6CA}" type="pres">
      <dgm:prSet presAssocID="{3DC6281D-F8B9-469A-8B9C-4035BB25972B}" presName="Name8" presStyleCnt="0"/>
      <dgm:spPr/>
    </dgm:pt>
    <dgm:pt modelId="{2C3DFD9F-0C8F-4D10-9195-A7B879148FAC}" type="pres">
      <dgm:prSet presAssocID="{3DC6281D-F8B9-469A-8B9C-4035BB25972B}" presName="level" presStyleLbl="node1" presStyleIdx="2" presStyleCnt="3">
        <dgm:presLayoutVars>
          <dgm:chMax val="1"/>
          <dgm:bulletEnabled val="1"/>
        </dgm:presLayoutVars>
      </dgm:prSet>
      <dgm:spPr/>
    </dgm:pt>
    <dgm:pt modelId="{9D69ECCB-493C-4E07-A301-79555DDE6C63}" type="pres">
      <dgm:prSet presAssocID="{3DC6281D-F8B9-469A-8B9C-4035BB25972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ED3E123-236C-4538-A0D4-C57770CED63D}" type="presOf" srcId="{7DC53A8B-AC4D-4908-BB67-C7A3BF5F4447}" destId="{5AE4ECCE-7BC1-4EA0-8043-EA9CBD82B133}" srcOrd="1" destOrd="0" presId="urn:microsoft.com/office/officeart/2005/8/layout/pyramid1"/>
    <dgm:cxn modelId="{04696440-0970-43E4-BCBD-E5604DB9C18A}" srcId="{E13AEE45-7462-4DFB-AFC4-48A03DD267F9}" destId="{3DC6281D-F8B9-469A-8B9C-4035BB25972B}" srcOrd="2" destOrd="0" parTransId="{4CB6B326-5553-4CC6-93F2-05693A5DCA86}" sibTransId="{5EBDAB23-5362-43DC-96F8-AD5C2F520DEF}"/>
    <dgm:cxn modelId="{CB7E4B4E-8002-42C1-BABC-D9D669838BCE}" srcId="{E13AEE45-7462-4DFB-AFC4-48A03DD267F9}" destId="{174754C7-120E-43A8-A18D-603B33AFABCA}" srcOrd="0" destOrd="0" parTransId="{A2507433-F09E-4FF3-A050-37B3E92D0F66}" sibTransId="{5DEC7F38-9671-48B5-9476-4307E202F3AD}"/>
    <dgm:cxn modelId="{9CB1A57B-75C3-40DA-A662-1D4CF01A0242}" type="presOf" srcId="{E13AEE45-7462-4DFB-AFC4-48A03DD267F9}" destId="{41215CB0-2A7D-4F63-836A-90B31724827B}" srcOrd="0" destOrd="0" presId="urn:microsoft.com/office/officeart/2005/8/layout/pyramid1"/>
    <dgm:cxn modelId="{6E242DAA-194A-45DF-81EB-B53B0AC0EBF6}" srcId="{E13AEE45-7462-4DFB-AFC4-48A03DD267F9}" destId="{7DC53A8B-AC4D-4908-BB67-C7A3BF5F4447}" srcOrd="1" destOrd="0" parTransId="{6E8DA3B6-FB9D-4B98-A59E-43FA4F55663E}" sibTransId="{D0D20030-B224-449F-8645-035AD7CBDAC0}"/>
    <dgm:cxn modelId="{1698C5AA-800B-4476-BD22-1BB0A7F5D984}" type="presOf" srcId="{3DC6281D-F8B9-469A-8B9C-4035BB25972B}" destId="{9D69ECCB-493C-4E07-A301-79555DDE6C63}" srcOrd="1" destOrd="0" presId="urn:microsoft.com/office/officeart/2005/8/layout/pyramid1"/>
    <dgm:cxn modelId="{5395E7DE-3C89-46C2-9AD2-BA26DB87E0F8}" type="presOf" srcId="{174754C7-120E-43A8-A18D-603B33AFABCA}" destId="{03D347B9-BE52-4492-A4FF-E5D2C9090DA6}" srcOrd="0" destOrd="0" presId="urn:microsoft.com/office/officeart/2005/8/layout/pyramid1"/>
    <dgm:cxn modelId="{4BDB86E2-CC2D-4171-B384-47E3203E33AE}" type="presOf" srcId="{3DC6281D-F8B9-469A-8B9C-4035BB25972B}" destId="{2C3DFD9F-0C8F-4D10-9195-A7B879148FAC}" srcOrd="0" destOrd="0" presId="urn:microsoft.com/office/officeart/2005/8/layout/pyramid1"/>
    <dgm:cxn modelId="{E53119F4-85BC-4894-B748-024D371FCF5B}" type="presOf" srcId="{174754C7-120E-43A8-A18D-603B33AFABCA}" destId="{AFA2EC31-87BA-4B6B-943A-E5069CC2B9BE}" srcOrd="1" destOrd="0" presId="urn:microsoft.com/office/officeart/2005/8/layout/pyramid1"/>
    <dgm:cxn modelId="{1210CFFD-04AC-463F-B202-7BA2AC6CA683}" type="presOf" srcId="{7DC53A8B-AC4D-4908-BB67-C7A3BF5F4447}" destId="{AFE28A61-5797-4A4F-AAB3-DB3D3046018E}" srcOrd="0" destOrd="0" presId="urn:microsoft.com/office/officeart/2005/8/layout/pyramid1"/>
    <dgm:cxn modelId="{57D5CBD1-7491-4B50-A0DA-F9A40A869B8B}" type="presParOf" srcId="{41215CB0-2A7D-4F63-836A-90B31724827B}" destId="{1D11A1A9-CC50-4FED-93C8-2D443C622C2E}" srcOrd="0" destOrd="0" presId="urn:microsoft.com/office/officeart/2005/8/layout/pyramid1"/>
    <dgm:cxn modelId="{969AC236-97A7-4C03-8CD8-D0D2DB4A42F6}" type="presParOf" srcId="{1D11A1A9-CC50-4FED-93C8-2D443C622C2E}" destId="{03D347B9-BE52-4492-A4FF-E5D2C9090DA6}" srcOrd="0" destOrd="0" presId="urn:microsoft.com/office/officeart/2005/8/layout/pyramid1"/>
    <dgm:cxn modelId="{C7877299-9EEB-45F3-B9F1-60441EE5F019}" type="presParOf" srcId="{1D11A1A9-CC50-4FED-93C8-2D443C622C2E}" destId="{AFA2EC31-87BA-4B6B-943A-E5069CC2B9BE}" srcOrd="1" destOrd="0" presId="urn:microsoft.com/office/officeart/2005/8/layout/pyramid1"/>
    <dgm:cxn modelId="{C1C4A123-5BA3-4AC6-AA57-9D135C355296}" type="presParOf" srcId="{41215CB0-2A7D-4F63-836A-90B31724827B}" destId="{B150F8EB-DA6F-4B17-807B-63EFD7711B60}" srcOrd="1" destOrd="0" presId="urn:microsoft.com/office/officeart/2005/8/layout/pyramid1"/>
    <dgm:cxn modelId="{16E2EEB7-0E52-4675-B96C-E60D5571066D}" type="presParOf" srcId="{B150F8EB-DA6F-4B17-807B-63EFD7711B60}" destId="{AFE28A61-5797-4A4F-AAB3-DB3D3046018E}" srcOrd="0" destOrd="0" presId="urn:microsoft.com/office/officeart/2005/8/layout/pyramid1"/>
    <dgm:cxn modelId="{C2DD6403-5296-4434-B3C4-BAEA23757BC3}" type="presParOf" srcId="{B150F8EB-DA6F-4B17-807B-63EFD7711B60}" destId="{5AE4ECCE-7BC1-4EA0-8043-EA9CBD82B133}" srcOrd="1" destOrd="0" presId="urn:microsoft.com/office/officeart/2005/8/layout/pyramid1"/>
    <dgm:cxn modelId="{49FEEDA7-38D1-4207-A7AD-F6098EC27144}" type="presParOf" srcId="{41215CB0-2A7D-4F63-836A-90B31724827B}" destId="{DE178774-6021-45B5-9C65-537AF7FFB6CA}" srcOrd="2" destOrd="0" presId="urn:microsoft.com/office/officeart/2005/8/layout/pyramid1"/>
    <dgm:cxn modelId="{95911184-0856-4D73-9D01-9926C6476AE2}" type="presParOf" srcId="{DE178774-6021-45B5-9C65-537AF7FFB6CA}" destId="{2C3DFD9F-0C8F-4D10-9195-A7B879148FAC}" srcOrd="0" destOrd="0" presId="urn:microsoft.com/office/officeart/2005/8/layout/pyramid1"/>
    <dgm:cxn modelId="{694E4846-FBA5-4528-BDC2-BDDB36F5D9A1}" type="presParOf" srcId="{DE178774-6021-45B5-9C65-537AF7FFB6CA}" destId="{9D69ECCB-493C-4E07-A301-79555DDE6C6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D347B9-BE52-4492-A4FF-E5D2C9090DA6}">
      <dsp:nvSpPr>
        <dsp:cNvPr id="0" name=""/>
        <dsp:cNvSpPr/>
      </dsp:nvSpPr>
      <dsp:spPr>
        <a:xfrm>
          <a:off x="1124500" y="0"/>
          <a:ext cx="1124500" cy="1211262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1124500" y="0"/>
        <a:ext cx="1124500" cy="1211262"/>
      </dsp:txXfrm>
    </dsp:sp>
    <dsp:sp modelId="{AFE28A61-5797-4A4F-AAB3-DB3D3046018E}">
      <dsp:nvSpPr>
        <dsp:cNvPr id="0" name=""/>
        <dsp:cNvSpPr/>
      </dsp:nvSpPr>
      <dsp:spPr>
        <a:xfrm>
          <a:off x="562250" y="1211262"/>
          <a:ext cx="2249000" cy="1211262"/>
        </a:xfrm>
        <a:prstGeom prst="trapezoid">
          <a:avLst>
            <a:gd name="adj" fmla="val 464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955825" y="1211262"/>
        <a:ext cx="1461850" cy="1211262"/>
      </dsp:txXfrm>
    </dsp:sp>
    <dsp:sp modelId="{2C3DFD9F-0C8F-4D10-9195-A7B879148FAC}">
      <dsp:nvSpPr>
        <dsp:cNvPr id="0" name=""/>
        <dsp:cNvSpPr/>
      </dsp:nvSpPr>
      <dsp:spPr>
        <a:xfrm>
          <a:off x="0" y="2422524"/>
          <a:ext cx="3373501" cy="1211262"/>
        </a:xfrm>
        <a:prstGeom prst="trapezoid">
          <a:avLst>
            <a:gd name="adj" fmla="val 464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590362" y="2422524"/>
        <a:ext cx="2192775" cy="1211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D347B9-BE52-4492-A4FF-E5D2C9090DA6}">
      <dsp:nvSpPr>
        <dsp:cNvPr id="0" name=""/>
        <dsp:cNvSpPr/>
      </dsp:nvSpPr>
      <dsp:spPr>
        <a:xfrm>
          <a:off x="1124500" y="0"/>
          <a:ext cx="1124500" cy="1211262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1124500" y="0"/>
        <a:ext cx="1124500" cy="1211262"/>
      </dsp:txXfrm>
    </dsp:sp>
    <dsp:sp modelId="{AFE28A61-5797-4A4F-AAB3-DB3D3046018E}">
      <dsp:nvSpPr>
        <dsp:cNvPr id="0" name=""/>
        <dsp:cNvSpPr/>
      </dsp:nvSpPr>
      <dsp:spPr>
        <a:xfrm>
          <a:off x="562250" y="1211262"/>
          <a:ext cx="2249000" cy="1211262"/>
        </a:xfrm>
        <a:prstGeom prst="trapezoid">
          <a:avLst>
            <a:gd name="adj" fmla="val 464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955825" y="1211262"/>
        <a:ext cx="1461850" cy="1211262"/>
      </dsp:txXfrm>
    </dsp:sp>
    <dsp:sp modelId="{2C3DFD9F-0C8F-4D10-9195-A7B879148FAC}">
      <dsp:nvSpPr>
        <dsp:cNvPr id="0" name=""/>
        <dsp:cNvSpPr/>
      </dsp:nvSpPr>
      <dsp:spPr>
        <a:xfrm>
          <a:off x="0" y="2422524"/>
          <a:ext cx="3373501" cy="1211262"/>
        </a:xfrm>
        <a:prstGeom prst="trapezoid">
          <a:avLst>
            <a:gd name="adj" fmla="val 464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/>
            <a:t> </a:t>
          </a:r>
        </a:p>
      </dsp:txBody>
      <dsp:txXfrm>
        <a:off x="590362" y="2422524"/>
        <a:ext cx="2192775" cy="1211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AA9324D-736C-4521-902C-E171322BDD32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CDE5A0-E0EA-4E79-8A9D-490C77C3E1D1}" type="datetime1">
              <a:rPr lang="it-IT" smtClean="0"/>
              <a:t>12/10/2021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"/>
              <a:t>Fare clic per modificare gli stili del testo dello schema</a:t>
            </a:r>
            <a:endParaRPr lang="en-US"/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6A9DFD-D01D-46F2-9F5D-64CD124556CA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15-16/10/2021</a:t>
            </a:r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US"/>
              <a:t>Assemblea di Confederazione CVS Internazionale</a:t>
            </a:r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3AB179-A7B4-4F53-8FBC-DA521D7752CD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C475E4-8A13-4296-8284-4EFC212D9D0C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DAC308-8BE6-45DD-8B68-B04D02410B09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254269-30BB-4415-A3F6-02D389D24D09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ACBBB0-50A8-412C-AC83-6C1A96035CC9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44D8AF99-1FFE-484F-999D-5C9E0DFBE297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CB91F3-7F1A-4CB0-9F29-9C199284DBA2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985F1D-99DE-4FE8-9093-377AC3915E25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24D16E-427E-461B-B316-99E3B1E340F1}" type="datetime1">
              <a:rPr lang="it-IT" smtClean="0"/>
              <a:t>12/10/2021</a:t>
            </a:fld>
            <a:endParaRPr lang="en-US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it"/>
              <a:t>Fare clic per modificare gli stili del testo dello schema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/>
              <a:t>15-16/10/2021</a:t>
            </a:r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Assemblea di Confederazione CVS Internazionale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9" name="Rettango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tican.va/content/francesco/it/apost_constitutions/documents/papa-francesco_costituzione-ap_20180915_episcopalis-communio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renze2015.it/ecce-homo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ynod.va/it/news/vademecum-for-the-synod-on-synodality.html" TargetMode="External"/><Relationship Id="rId2" Type="http://schemas.openxmlformats.org/officeDocument/2006/relationships/hyperlink" Target="https://www.synod.v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ynod.va/it/news/documento-preparatori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ttangolo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-183221"/>
            <a:ext cx="10993549" cy="1475013"/>
          </a:xfrm>
        </p:spPr>
        <p:txBody>
          <a:bodyPr rtlCol="0">
            <a:normAutofit/>
          </a:bodyPr>
          <a:lstStyle/>
          <a:p>
            <a:pPr rtl="0"/>
            <a:r>
              <a:rPr lang="it-IT"/>
              <a:t>Il cammino sinodale della Chiesa </a:t>
            </a:r>
            <a:endParaRPr lang="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1291793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it"/>
              <a:t>Floriano Scioscia – Assemblea di confederazione CVS internazionale, 15-16 ottobre 2021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Segnaposto contenuto 7">
            <a:extLst>
              <a:ext uri="{FF2B5EF4-FFF2-40B4-BE49-F238E27FC236}">
                <a16:creationId xmlns:a16="http://schemas.microsoft.com/office/drawing/2014/main" id="{BF9993EB-3248-48B0-9FA2-F7479AF11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48" y="2060191"/>
            <a:ext cx="5082083" cy="449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78B993-3F0A-4550-A2AF-212F4B1D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Sinodo: SIGNIFICATO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AEFB5E-BA5C-42C4-8CAB-6993A5CE9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it-IT"/>
              <a:t>Dal greco: </a:t>
            </a:r>
            <a:r>
              <a:rPr lang="el-GR">
                <a:solidFill>
                  <a:srgbClr val="1CADE4"/>
                </a:solidFill>
              </a:rPr>
              <a:t>σύνοδος</a:t>
            </a:r>
            <a:r>
              <a:rPr lang="it-IT"/>
              <a:t> (synodos), composto da </a:t>
            </a:r>
            <a:r>
              <a:rPr lang="en-US">
                <a:solidFill>
                  <a:srgbClr val="1CADE4"/>
                </a:solidFill>
              </a:rPr>
              <a:t>σῠν-</a:t>
            </a:r>
            <a:r>
              <a:rPr lang="en-US"/>
              <a:t> (syn-, “</a:t>
            </a:r>
            <a:r>
              <a:rPr lang="en-US">
                <a:solidFill>
                  <a:srgbClr val="1CADE4"/>
                </a:solidFill>
              </a:rPr>
              <a:t>con</a:t>
            </a:r>
            <a:r>
              <a:rPr lang="en-US"/>
              <a:t>”) +‎ </a:t>
            </a:r>
            <a:r>
              <a:rPr lang="en-US">
                <a:solidFill>
                  <a:srgbClr val="1CADE4"/>
                </a:solidFill>
              </a:rPr>
              <a:t>ὁδός</a:t>
            </a:r>
            <a:r>
              <a:rPr lang="en-US"/>
              <a:t> (hodós, “</a:t>
            </a:r>
            <a:r>
              <a:rPr lang="en-US">
                <a:solidFill>
                  <a:srgbClr val="1CADE4"/>
                </a:solidFill>
              </a:rPr>
              <a:t>cammino</a:t>
            </a:r>
            <a:r>
              <a:rPr lang="en-US"/>
              <a:t>, </a:t>
            </a:r>
            <a:r>
              <a:rPr lang="en-US">
                <a:solidFill>
                  <a:srgbClr val="1CADE4"/>
                </a:solidFill>
              </a:rPr>
              <a:t>strada</a:t>
            </a:r>
            <a:r>
              <a:rPr lang="en-US"/>
              <a:t>”)</a:t>
            </a:r>
            <a:endParaRPr lang="it-IT"/>
          </a:p>
          <a:p>
            <a:endParaRPr lang="it-IT"/>
          </a:p>
          <a:p>
            <a:r>
              <a:rPr lang="it-IT"/>
              <a:t>Letteralmente «camminare insieme». Indica generalmente una assemblea o associazione per tracciare un cammino comune.</a:t>
            </a:r>
          </a:p>
          <a:p>
            <a:endParaRPr lang="it-IT"/>
          </a:p>
          <a:p>
            <a:r>
              <a:rPr lang="it-IT"/>
              <a:t>Per la Chiesa Cattolica, si riferisce nello specifico al </a:t>
            </a:r>
            <a:r>
              <a:rPr lang="it-IT">
                <a:solidFill>
                  <a:srgbClr val="1CADE4"/>
                </a:solidFill>
              </a:rPr>
              <a:t>Sinodo dei Vescovi</a:t>
            </a:r>
            <a:r>
              <a:rPr lang="it-IT"/>
              <a:t>, organismo ecclesiale istituito da </a:t>
            </a:r>
            <a:r>
              <a:rPr lang="it-IT">
                <a:solidFill>
                  <a:srgbClr val="1CADE4"/>
                </a:solidFill>
              </a:rPr>
              <a:t>S. Paolo VI </a:t>
            </a:r>
            <a:r>
              <a:rPr lang="it-IT"/>
              <a:t>nel 1965 nell’ambito del </a:t>
            </a:r>
            <a:r>
              <a:rPr lang="it-IT">
                <a:solidFill>
                  <a:srgbClr val="1CADE4"/>
                </a:solidFill>
              </a:rPr>
              <a:t>Concilio Vaticano II</a:t>
            </a:r>
            <a:r>
              <a:rPr lang="it-IT"/>
              <a:t> (</a:t>
            </a:r>
            <a:r>
              <a:rPr lang="it-IT" i="1"/>
              <a:t>Motu proprio «Apostolica sollicitudo»</a:t>
            </a:r>
            <a:r>
              <a:rPr lang="it-IT"/>
              <a:t>).</a:t>
            </a:r>
          </a:p>
          <a:p>
            <a:endParaRPr lang="it-IT"/>
          </a:p>
          <a:p>
            <a:r>
              <a:rPr lang="it-IT"/>
              <a:t>Riunione di Vescovi nominati dalle Conferenze Episcopali, convocata dal Papa per </a:t>
            </a:r>
            <a:r>
              <a:rPr lang="it-IT">
                <a:solidFill>
                  <a:srgbClr val="1CADE4"/>
                </a:solidFill>
              </a:rPr>
              <a:t>consultazione e collaborazione </a:t>
            </a:r>
            <a:r>
              <a:rPr lang="it-IT"/>
              <a:t>su determinati temi per il bene della Chiesa universale.</a:t>
            </a:r>
          </a:p>
        </p:txBody>
      </p:sp>
    </p:spTree>
    <p:extLst>
      <p:ext uri="{BB962C8B-B14F-4D97-AF65-F5344CB8AC3E}">
        <p14:creationId xmlns:p14="http://schemas.microsoft.com/office/powerpoint/2010/main" val="269447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04B0A8-49A6-488F-80A1-F748AD10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Sinodo dei Vescovi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1BEA6-7F37-4984-A95C-1BBF5864E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it-IT"/>
              <a:t>Si ricollega ad un’antica e ricchissima tradizione sinodale della Chiesa, specialmente nelle Chiese orientali.</a:t>
            </a:r>
          </a:p>
          <a:p>
            <a:r>
              <a:rPr lang="it-IT"/>
              <a:t>Segno visibile della </a:t>
            </a:r>
            <a:r>
              <a:rPr lang="it-IT">
                <a:solidFill>
                  <a:srgbClr val="1CADE4"/>
                </a:solidFill>
              </a:rPr>
              <a:t>collegialità</a:t>
            </a:r>
            <a:r>
              <a:rPr lang="it-IT"/>
              <a:t> della Chiesa:</a:t>
            </a:r>
          </a:p>
          <a:p>
            <a:pPr lvl="1"/>
            <a:r>
              <a:rPr lang="it-IT">
                <a:solidFill>
                  <a:srgbClr val="1CADE4"/>
                </a:solidFill>
              </a:rPr>
              <a:t>comunione</a:t>
            </a:r>
            <a:r>
              <a:rPr lang="it-IT"/>
              <a:t> dei Vescovi tra loro e con il Papa;</a:t>
            </a:r>
          </a:p>
          <a:p>
            <a:pPr lvl="1"/>
            <a:r>
              <a:rPr lang="it-IT">
                <a:solidFill>
                  <a:srgbClr val="1CADE4"/>
                </a:solidFill>
              </a:rPr>
              <a:t>sollecitudine pastorale </a:t>
            </a:r>
            <a:r>
              <a:rPr lang="it-IT"/>
              <a:t>di ciascun Vescovo, oltre che per la propria Chiesa diocesana, per la Chiesa universale.</a:t>
            </a:r>
          </a:p>
          <a:p>
            <a:r>
              <a:rPr lang="it-IT"/>
              <a:t>Istituzione </a:t>
            </a:r>
            <a:r>
              <a:rPr lang="it-IT">
                <a:solidFill>
                  <a:srgbClr val="1CADE4"/>
                </a:solidFill>
              </a:rPr>
              <a:t>perpetua</a:t>
            </a:r>
            <a:r>
              <a:rPr lang="it-IT"/>
              <a:t>, ma operante in modo </a:t>
            </a:r>
            <a:r>
              <a:rPr lang="it-IT">
                <a:solidFill>
                  <a:srgbClr val="1CADE4"/>
                </a:solidFill>
              </a:rPr>
              <a:t>temporaneo</a:t>
            </a:r>
            <a:r>
              <a:rPr lang="it-IT"/>
              <a:t>, su una specifica tematica, allorquando convocata dal Papa.</a:t>
            </a:r>
          </a:p>
          <a:p>
            <a:r>
              <a:rPr lang="it-IT"/>
              <a:t>Tre forme di convocazione:</a:t>
            </a:r>
          </a:p>
          <a:p>
            <a:pPr lvl="1"/>
            <a:r>
              <a:rPr lang="it-IT">
                <a:solidFill>
                  <a:srgbClr val="1CADE4"/>
                </a:solidFill>
              </a:rPr>
              <a:t>Assemblea generale ordinaria</a:t>
            </a:r>
            <a:r>
              <a:rPr lang="it-IT"/>
              <a:t>: ampia rappresentanza di Vescovi da tutto il mondo, per discernimento su questioni di interesse generale per la Chiesa;</a:t>
            </a:r>
          </a:p>
          <a:p>
            <a:pPr lvl="1"/>
            <a:r>
              <a:rPr lang="it-IT">
                <a:solidFill>
                  <a:srgbClr val="1CADE4"/>
                </a:solidFill>
              </a:rPr>
              <a:t>Assemblea generale straordinaria</a:t>
            </a:r>
            <a:r>
              <a:rPr lang="it-IT"/>
              <a:t>: rappresentanza più ristretta, per discernimento su questioni urgenti;</a:t>
            </a:r>
          </a:p>
          <a:p>
            <a:pPr lvl="1"/>
            <a:r>
              <a:rPr lang="it-IT">
                <a:solidFill>
                  <a:srgbClr val="1CADE4"/>
                </a:solidFill>
              </a:rPr>
              <a:t>Assemblea speciale</a:t>
            </a:r>
            <a:r>
              <a:rPr lang="it-IT"/>
              <a:t>: rappresentanza di Vescovi di una specifica area geografica.</a:t>
            </a:r>
          </a:p>
        </p:txBody>
      </p:sp>
    </p:spTree>
    <p:extLst>
      <p:ext uri="{BB962C8B-B14F-4D97-AF65-F5344CB8AC3E}">
        <p14:creationId xmlns:p14="http://schemas.microsoft.com/office/powerpoint/2010/main" val="117179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04B0A8-49A6-488F-80A1-F748AD10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Episcopalis Communio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1BEA6-7F37-4984-A95C-1BBF5864E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it-IT">
                <a:hlinkClick r:id="rId2"/>
              </a:rPr>
              <a:t>Costituzione apostolica di Papa Francesco </a:t>
            </a:r>
            <a:r>
              <a:rPr lang="it-IT"/>
              <a:t>del 2018, aggiorna le modalità di svolgimento del Sinodo dei Vescovi.</a:t>
            </a:r>
          </a:p>
          <a:p>
            <a:r>
              <a:rPr lang="it-IT"/>
              <a:t>Obiettivo: promuovere la </a:t>
            </a:r>
            <a:r>
              <a:rPr lang="it-IT">
                <a:solidFill>
                  <a:srgbClr val="1CADE4"/>
                </a:solidFill>
              </a:rPr>
              <a:t>partecipazione</a:t>
            </a:r>
            <a:r>
              <a:rPr lang="it-IT"/>
              <a:t> e la </a:t>
            </a:r>
            <a:r>
              <a:rPr lang="it-IT">
                <a:solidFill>
                  <a:srgbClr val="1CADE4"/>
                </a:solidFill>
              </a:rPr>
              <a:t>corresponsabilità</a:t>
            </a:r>
            <a:r>
              <a:rPr lang="it-IT"/>
              <a:t> dell’intero Popolo di Dio con la gerarchia ecclesiale, a tutti i livelli.</a:t>
            </a:r>
          </a:p>
          <a:p>
            <a:r>
              <a:rPr lang="it-IT"/>
              <a:t>Processo triennale, in </a:t>
            </a:r>
            <a:r>
              <a:rPr lang="it-IT">
                <a:solidFill>
                  <a:srgbClr val="1CADE4"/>
                </a:solidFill>
              </a:rPr>
              <a:t>tre fasi:</a:t>
            </a: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AFAAFCC8-BFC9-4854-A0B7-10C981200374}"/>
              </a:ext>
            </a:extLst>
          </p:cNvPr>
          <p:cNvGrpSpPr/>
          <p:nvPr/>
        </p:nvGrpSpPr>
        <p:grpSpPr>
          <a:xfrm>
            <a:off x="3118923" y="3594545"/>
            <a:ext cx="6425759" cy="2829369"/>
            <a:chOff x="3135424" y="3345141"/>
            <a:chExt cx="6425759" cy="2829369"/>
          </a:xfrm>
        </p:grpSpPr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DFA2BD30-F3A8-4928-8D09-8E1F71672FDC}"/>
                </a:ext>
              </a:extLst>
            </p:cNvPr>
            <p:cNvSpPr/>
            <p:nvPr/>
          </p:nvSpPr>
          <p:spPr>
            <a:xfrm>
              <a:off x="5253134" y="5197156"/>
              <a:ext cx="1903445" cy="97735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/>
                <a:t>Base</a:t>
              </a:r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FA148C1F-13D6-47AA-93DB-4BD8D507A296}"/>
                </a:ext>
              </a:extLst>
            </p:cNvPr>
            <p:cNvSpPr/>
            <p:nvPr/>
          </p:nvSpPr>
          <p:spPr>
            <a:xfrm>
              <a:off x="5253134" y="3912645"/>
              <a:ext cx="1903445" cy="97735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/>
                <a:t>Vescovi</a:t>
              </a:r>
            </a:p>
          </p:txBody>
        </p:sp>
        <p:cxnSp>
          <p:nvCxnSpPr>
            <p:cNvPr id="9" name="Connettore curvo 8">
              <a:extLst>
                <a:ext uri="{FF2B5EF4-FFF2-40B4-BE49-F238E27FC236}">
                  <a16:creationId xmlns:a16="http://schemas.microsoft.com/office/drawing/2014/main" id="{1002EA9D-AED2-443A-817A-B55CCDEE6DFC}"/>
                </a:ext>
              </a:extLst>
            </p:cNvPr>
            <p:cNvCxnSpPr>
              <a:cxnSpLocks/>
              <a:stCxn id="6" idx="2"/>
              <a:endCxn id="7" idx="2"/>
            </p:cNvCxnSpPr>
            <p:nvPr/>
          </p:nvCxnSpPr>
          <p:spPr>
            <a:xfrm rot="10800000">
              <a:off x="5253134" y="4401323"/>
              <a:ext cx="12700" cy="1284511"/>
            </a:xfrm>
            <a:prstGeom prst="curvedConnector3">
              <a:avLst>
                <a:gd name="adj1" fmla="val 4665307"/>
              </a:avLst>
            </a:prstGeom>
            <a:ln w="28575">
              <a:solidFill>
                <a:srgbClr val="FF000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curvo 12">
              <a:extLst>
                <a:ext uri="{FF2B5EF4-FFF2-40B4-BE49-F238E27FC236}">
                  <a16:creationId xmlns:a16="http://schemas.microsoft.com/office/drawing/2014/main" id="{39443A5F-88BB-489A-903A-90F8B6ACC669}"/>
                </a:ext>
              </a:extLst>
            </p:cNvPr>
            <p:cNvCxnSpPr>
              <a:cxnSpLocks/>
              <a:stCxn id="7" idx="6"/>
              <a:endCxn id="6" idx="6"/>
            </p:cNvCxnSpPr>
            <p:nvPr/>
          </p:nvCxnSpPr>
          <p:spPr>
            <a:xfrm>
              <a:off x="7156579" y="4401322"/>
              <a:ext cx="12700" cy="1284511"/>
            </a:xfrm>
            <a:prstGeom prst="curvedConnector3">
              <a:avLst>
                <a:gd name="adj1" fmla="val 4885717"/>
              </a:avLst>
            </a:prstGeom>
            <a:ln w="28575">
              <a:solidFill>
                <a:srgbClr val="00B05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curvo 16">
              <a:extLst>
                <a:ext uri="{FF2B5EF4-FFF2-40B4-BE49-F238E27FC236}">
                  <a16:creationId xmlns:a16="http://schemas.microsoft.com/office/drawing/2014/main" id="{E29EED5D-B58B-4EE7-9045-5E87B97D1DAF}"/>
                </a:ext>
              </a:extLst>
            </p:cNvPr>
            <p:cNvCxnSpPr>
              <a:cxnSpLocks/>
              <a:stCxn id="7" idx="2"/>
              <a:endCxn id="7" idx="6"/>
            </p:cNvCxnSpPr>
            <p:nvPr/>
          </p:nvCxnSpPr>
          <p:spPr>
            <a:xfrm rot="10800000" flipH="1">
              <a:off x="5253133" y="4401322"/>
              <a:ext cx="1903445" cy="12700"/>
            </a:xfrm>
            <a:prstGeom prst="curvedConnector5">
              <a:avLst>
                <a:gd name="adj1" fmla="val -12010"/>
                <a:gd name="adj2" fmla="val 5647850"/>
                <a:gd name="adj3" fmla="val 112010"/>
              </a:avLst>
            </a:prstGeom>
            <a:ln w="28575">
              <a:solidFill>
                <a:srgbClr val="FFC00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83C618E9-BEC3-4CC8-A53E-93562B76594D}"/>
                </a:ext>
              </a:extLst>
            </p:cNvPr>
            <p:cNvSpPr txBox="1"/>
            <p:nvPr/>
          </p:nvSpPr>
          <p:spPr>
            <a:xfrm>
              <a:off x="3135424" y="4889999"/>
              <a:ext cx="16631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/>
                <a:t>1) Preparazione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F77C65D4-7CC3-4AE2-8A2C-0F93B52A2B3E}"/>
                </a:ext>
              </a:extLst>
            </p:cNvPr>
            <p:cNvSpPr txBox="1"/>
            <p:nvPr/>
          </p:nvSpPr>
          <p:spPr>
            <a:xfrm>
              <a:off x="5506098" y="3345141"/>
              <a:ext cx="16631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/>
                <a:t>2) Celebrazione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431A6272-55EC-4F43-BF80-1E6CD5A669C3}"/>
                </a:ext>
              </a:extLst>
            </p:cNvPr>
            <p:cNvSpPr txBox="1"/>
            <p:nvPr/>
          </p:nvSpPr>
          <p:spPr>
            <a:xfrm>
              <a:off x="7898002" y="4889999"/>
              <a:ext cx="16631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/>
                <a:t>3) Attuazione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75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04B0A8-49A6-488F-80A1-F748AD10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Preparazione del Sinodo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1BEA6-7F37-4984-A95C-1BBF5864E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7526487" cy="3633047"/>
          </a:xfrm>
        </p:spPr>
        <p:txBody>
          <a:bodyPr anchor="t">
            <a:normAutofit fontScale="92500" lnSpcReduction="10000"/>
          </a:bodyPr>
          <a:lstStyle/>
          <a:p>
            <a:r>
              <a:rPr lang="it-IT"/>
              <a:t>Obiettivo: </a:t>
            </a:r>
            <a:r>
              <a:rPr lang="it-IT">
                <a:solidFill>
                  <a:srgbClr val="1CADE4"/>
                </a:solidFill>
              </a:rPr>
              <a:t>consultazione del Popolo di Dio </a:t>
            </a:r>
            <a:r>
              <a:rPr lang="it-IT"/>
              <a:t>sul tema scelto dal Papa per l’Assemblea del Sinodo.</a:t>
            </a:r>
          </a:p>
          <a:p>
            <a:pPr lvl="1"/>
            <a:r>
              <a:rPr lang="it-IT"/>
              <a:t>Ogni Vescovo consulta i fedeli della propria Chiesa particolare, secondo gli Organismi di partecipazione previsti o altre modalità che giudichi opportuna.</a:t>
            </a:r>
          </a:p>
          <a:p>
            <a:pPr lvl="1"/>
            <a:r>
              <a:rPr lang="it-IT"/>
              <a:t>Anche negli Istituti di Vita Consacrata, nelle Società di Vita Apostolica e nelle </a:t>
            </a:r>
            <a:r>
              <a:rPr lang="it-IT">
                <a:solidFill>
                  <a:srgbClr val="1CADE4"/>
                </a:solidFill>
              </a:rPr>
              <a:t>Associazioni di fedeli </a:t>
            </a:r>
            <a:r>
              <a:rPr lang="it-IT"/>
              <a:t>i membri vengono consultati.</a:t>
            </a:r>
          </a:p>
          <a:p>
            <a:pPr lvl="1"/>
            <a:r>
              <a:rPr lang="it-IT"/>
              <a:t>Possono essere consultati anche gli Istituti di Studi Superiori.</a:t>
            </a:r>
          </a:p>
          <a:p>
            <a:r>
              <a:rPr lang="it-IT"/>
              <a:t>I </a:t>
            </a:r>
            <a:r>
              <a:rPr lang="it-IT">
                <a:solidFill>
                  <a:srgbClr val="1CADE4"/>
                </a:solidFill>
              </a:rPr>
              <a:t>contributi preparatori</a:t>
            </a:r>
            <a:r>
              <a:rPr lang="it-IT"/>
              <a:t> raccolti sono via via sintetizzati e trasmessi attraverso i livelli intermedi della gerarchia ecclesiale, fino a giungere alla </a:t>
            </a:r>
            <a:r>
              <a:rPr lang="it-IT">
                <a:solidFill>
                  <a:srgbClr val="1CADE4"/>
                </a:solidFill>
              </a:rPr>
              <a:t>Segreteria Generale del Sinodo</a:t>
            </a:r>
            <a:endParaRPr lang="it-IT">
              <a:solidFill>
                <a:schemeClr val="tx1"/>
              </a:solidFill>
            </a:endParaRPr>
          </a:p>
          <a:p>
            <a:r>
              <a:rPr lang="it-IT">
                <a:solidFill>
                  <a:schemeClr val="tx1"/>
                </a:solidFill>
              </a:rPr>
              <a:t>La Segreteria Generale nomina una Commissione preparatoria, che prepara </a:t>
            </a:r>
            <a:r>
              <a:rPr lang="it-IT">
                <a:solidFill>
                  <a:srgbClr val="1CADE4"/>
                </a:solidFill>
              </a:rPr>
              <a:t>Documenti di lavoro </a:t>
            </a:r>
            <a:r>
              <a:rPr lang="it-IT">
                <a:solidFill>
                  <a:schemeClr val="tx1"/>
                </a:solidFill>
              </a:rPr>
              <a:t>(«</a:t>
            </a:r>
            <a:r>
              <a:rPr lang="it-IT" i="1">
                <a:solidFill>
                  <a:schemeClr val="tx1"/>
                </a:solidFill>
              </a:rPr>
              <a:t>instrumentum laboris</a:t>
            </a:r>
            <a:r>
              <a:rPr lang="it-IT">
                <a:solidFill>
                  <a:schemeClr val="tx1"/>
                </a:solidFill>
              </a:rPr>
              <a:t>») come traccia per la celebrazione del Sinodo.</a:t>
            </a:r>
          </a:p>
        </p:txBody>
      </p:sp>
      <p:graphicFrame>
        <p:nvGraphicFramePr>
          <p:cNvPr id="11" name="Segnaposto contenuto 10">
            <a:extLst>
              <a:ext uri="{FF2B5EF4-FFF2-40B4-BE49-F238E27FC236}">
                <a16:creationId xmlns:a16="http://schemas.microsoft.com/office/drawing/2014/main" id="{B6D1D7FF-5448-4CAA-A74A-A240D0039B5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14203506"/>
              </p:ext>
            </p:extLst>
          </p:nvPr>
        </p:nvGraphicFramePr>
        <p:xfrm>
          <a:off x="8257667" y="2227263"/>
          <a:ext cx="3373501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Freccia in su 11">
            <a:extLst>
              <a:ext uri="{FF2B5EF4-FFF2-40B4-BE49-F238E27FC236}">
                <a16:creationId xmlns:a16="http://schemas.microsoft.com/office/drawing/2014/main" id="{434F81E4-DC84-4940-8CF5-95053261031E}"/>
              </a:ext>
            </a:extLst>
          </p:cNvPr>
          <p:cNvSpPr/>
          <p:nvPr/>
        </p:nvSpPr>
        <p:spPr>
          <a:xfrm>
            <a:off x="9659834" y="2957804"/>
            <a:ext cx="569167" cy="2547257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06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04B0A8-49A6-488F-80A1-F748AD10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Celebrazione del Sinodo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1BEA6-7F37-4984-A95C-1BBF5864E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184088" cy="3634486"/>
          </a:xfrm>
        </p:spPr>
        <p:txBody>
          <a:bodyPr anchor="t">
            <a:normAutofit fontScale="92500"/>
          </a:bodyPr>
          <a:lstStyle/>
          <a:p>
            <a:r>
              <a:rPr lang="it-IT"/>
              <a:t>Il Papa e i Vescovi delegati si riuniscono a Roma per un periodo di </a:t>
            </a:r>
            <a:r>
              <a:rPr lang="it-IT">
                <a:solidFill>
                  <a:srgbClr val="1CADE4"/>
                </a:solidFill>
              </a:rPr>
              <a:t>tempo prestabilito </a:t>
            </a:r>
            <a:r>
              <a:rPr lang="it-IT"/>
              <a:t>per discutere e discernere sul tema. </a:t>
            </a:r>
          </a:p>
          <a:p>
            <a:r>
              <a:rPr lang="it-IT"/>
              <a:t>L’Assemblea inizia e si conclude con la celebrazione dell’</a:t>
            </a:r>
            <a:r>
              <a:rPr lang="it-IT">
                <a:solidFill>
                  <a:srgbClr val="1CADE4"/>
                </a:solidFill>
              </a:rPr>
              <a:t>Eucaristia</a:t>
            </a:r>
            <a:r>
              <a:rPr lang="it-IT"/>
              <a:t> presieduta dal Papa.</a:t>
            </a:r>
          </a:p>
          <a:p>
            <a:r>
              <a:rPr lang="it-IT"/>
              <a:t>L’Assemblea si raduna in</a:t>
            </a:r>
          </a:p>
          <a:p>
            <a:pPr lvl="1"/>
            <a:r>
              <a:rPr lang="it-IT">
                <a:solidFill>
                  <a:schemeClr val="tx1"/>
                </a:solidFill>
              </a:rPr>
              <a:t>Congregazioni Generali (sedute plenarie)</a:t>
            </a:r>
          </a:p>
          <a:p>
            <a:pPr lvl="1"/>
            <a:r>
              <a:rPr lang="it-IT">
                <a:solidFill>
                  <a:schemeClr val="tx1"/>
                </a:solidFill>
              </a:rPr>
              <a:t>Circoli minori e Commissioni di studio</a:t>
            </a:r>
          </a:p>
          <a:p>
            <a:r>
              <a:rPr lang="it-IT"/>
              <a:t>L’Assemblea raccoglie le proprie conclusioni in un </a:t>
            </a:r>
            <a:r>
              <a:rPr lang="it-IT">
                <a:solidFill>
                  <a:srgbClr val="1CADE4"/>
                </a:solidFill>
              </a:rPr>
              <a:t>Documento finale</a:t>
            </a:r>
            <a:r>
              <a:rPr lang="it-IT"/>
              <a:t>, articolato in diverse parti.</a:t>
            </a:r>
          </a:p>
          <a:p>
            <a:r>
              <a:rPr lang="it-IT"/>
              <a:t>I Vescovi </a:t>
            </a:r>
            <a:r>
              <a:rPr lang="it-IT">
                <a:solidFill>
                  <a:srgbClr val="1CADE4"/>
                </a:solidFill>
              </a:rPr>
              <a:t>votano</a:t>
            </a:r>
            <a:r>
              <a:rPr lang="it-IT"/>
              <a:t> per l’approvazione di ciascuna parte.</a:t>
            </a:r>
          </a:p>
          <a:p>
            <a:r>
              <a:rPr lang="it-IT"/>
              <a:t>Possono essere invitati, con diritto di </a:t>
            </a:r>
            <a:r>
              <a:rPr lang="it-IT">
                <a:solidFill>
                  <a:srgbClr val="1CADE4"/>
                </a:solidFill>
              </a:rPr>
              <a:t>parola</a:t>
            </a:r>
            <a:r>
              <a:rPr lang="it-IT"/>
              <a:t> ma senza diritto di voto:</a:t>
            </a:r>
          </a:p>
          <a:p>
            <a:pPr lvl="1"/>
            <a:r>
              <a:rPr lang="it-IT"/>
              <a:t>Esperti della materia e Uditori</a:t>
            </a:r>
          </a:p>
          <a:p>
            <a:pPr lvl="1"/>
            <a:r>
              <a:rPr lang="it-IT"/>
              <a:t>Delegati di altre Chiese e Comunità ecclesiali non in piena comunione con la Chiesa Cattolica.</a:t>
            </a:r>
          </a:p>
        </p:txBody>
      </p:sp>
    </p:spTree>
    <p:extLst>
      <p:ext uri="{BB962C8B-B14F-4D97-AF65-F5344CB8AC3E}">
        <p14:creationId xmlns:p14="http://schemas.microsoft.com/office/powerpoint/2010/main" val="263165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04B0A8-49A6-488F-80A1-F748AD10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Attuazione del Sinodo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1BEA6-7F37-4984-A95C-1BBF5864E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7526487" cy="3633047"/>
          </a:xfrm>
        </p:spPr>
        <p:txBody>
          <a:bodyPr anchor="t"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Il Documento finale è offerto al Papa, che decide se </a:t>
            </a:r>
            <a:r>
              <a:rPr lang="it-IT" dirty="0">
                <a:solidFill>
                  <a:srgbClr val="1CADE4"/>
                </a:solidFill>
              </a:rPr>
              <a:t>approvarlo</a:t>
            </a:r>
            <a:r>
              <a:rPr lang="it-IT" dirty="0">
                <a:solidFill>
                  <a:schemeClr val="tx1"/>
                </a:solidFill>
              </a:rPr>
              <a:t> e pubblicarlo, nel qual caso entra nel </a:t>
            </a:r>
            <a:r>
              <a:rPr lang="it-IT" dirty="0">
                <a:solidFill>
                  <a:srgbClr val="1CADE4"/>
                </a:solidFill>
              </a:rPr>
              <a:t>Magistero</a:t>
            </a:r>
            <a:r>
              <a:rPr lang="it-IT" dirty="0">
                <a:solidFill>
                  <a:schemeClr val="tx1"/>
                </a:solidFill>
              </a:rPr>
              <a:t> petrino.</a:t>
            </a:r>
          </a:p>
          <a:p>
            <a:r>
              <a:rPr lang="it-IT" dirty="0">
                <a:solidFill>
                  <a:schemeClr val="tx1"/>
                </a:solidFill>
              </a:rPr>
              <a:t>I </a:t>
            </a:r>
            <a:r>
              <a:rPr lang="it-IT" dirty="0">
                <a:solidFill>
                  <a:srgbClr val="1CADE4"/>
                </a:solidFill>
              </a:rPr>
              <a:t>Vescovi</a:t>
            </a:r>
            <a:r>
              <a:rPr lang="it-IT" dirty="0">
                <a:solidFill>
                  <a:schemeClr val="tx1"/>
                </a:solidFill>
              </a:rPr>
              <a:t> curano l’attuazione delle conclusioni dell’Assemblea del Sinodo, recepite dal Papa.</a:t>
            </a:r>
          </a:p>
          <a:p>
            <a:r>
              <a:rPr lang="it-IT" dirty="0">
                <a:solidFill>
                  <a:schemeClr val="tx1"/>
                </a:solidFill>
              </a:rPr>
              <a:t>Le </a:t>
            </a:r>
            <a:r>
              <a:rPr lang="it-IT" dirty="0">
                <a:solidFill>
                  <a:srgbClr val="1CADE4"/>
                </a:solidFill>
              </a:rPr>
              <a:t>Conferenze Episcopali </a:t>
            </a:r>
            <a:r>
              <a:rPr lang="it-IT" dirty="0">
                <a:solidFill>
                  <a:schemeClr val="tx1"/>
                </a:solidFill>
              </a:rPr>
              <a:t>coordinano l’attuazione sul proprio territorio con iniziative comuni.</a:t>
            </a:r>
          </a:p>
          <a:p>
            <a:r>
              <a:rPr lang="it-IT" dirty="0">
                <a:solidFill>
                  <a:schemeClr val="tx1"/>
                </a:solidFill>
              </a:rPr>
              <a:t>Per favorire l’attuazione la </a:t>
            </a:r>
            <a:r>
              <a:rPr lang="it-IT" dirty="0">
                <a:solidFill>
                  <a:srgbClr val="1CADE4"/>
                </a:solidFill>
              </a:rPr>
              <a:t>Segreteria Generale </a:t>
            </a:r>
            <a:r>
              <a:rPr lang="it-IT" dirty="0">
                <a:solidFill>
                  <a:schemeClr val="tx1"/>
                </a:solidFill>
              </a:rPr>
              <a:t>del Sinodo può:</a:t>
            </a:r>
          </a:p>
          <a:p>
            <a:pPr lvl="1"/>
            <a:r>
              <a:rPr lang="it-IT" dirty="0">
                <a:solidFill>
                  <a:schemeClr val="tx1"/>
                </a:solidFill>
              </a:rPr>
              <a:t>emanare </a:t>
            </a:r>
            <a:r>
              <a:rPr lang="it-IT" dirty="0">
                <a:solidFill>
                  <a:srgbClr val="1CADE4"/>
                </a:solidFill>
              </a:rPr>
              <a:t>documenti</a:t>
            </a:r>
            <a:r>
              <a:rPr lang="it-IT" dirty="0">
                <a:solidFill>
                  <a:schemeClr val="tx1"/>
                </a:solidFill>
              </a:rPr>
              <a:t> applicativi, su mandato del Papa;</a:t>
            </a:r>
          </a:p>
          <a:p>
            <a:pPr lvl="1"/>
            <a:r>
              <a:rPr lang="it-IT" dirty="0">
                <a:solidFill>
                  <a:schemeClr val="tx1"/>
                </a:solidFill>
              </a:rPr>
              <a:t>predisporre </a:t>
            </a:r>
            <a:r>
              <a:rPr lang="it-IT" dirty="0">
                <a:solidFill>
                  <a:srgbClr val="1CADE4"/>
                </a:solidFill>
              </a:rPr>
              <a:t>studi</a:t>
            </a:r>
            <a:r>
              <a:rPr lang="it-IT" dirty="0">
                <a:solidFill>
                  <a:schemeClr val="tx1"/>
                </a:solidFill>
              </a:rPr>
              <a:t> e altre iniziative;</a:t>
            </a:r>
          </a:p>
          <a:p>
            <a:pPr lvl="1"/>
            <a:r>
              <a:rPr lang="it-IT">
                <a:solidFill>
                  <a:schemeClr val="tx1"/>
                </a:solidFill>
              </a:rPr>
              <a:t>costituire </a:t>
            </a:r>
            <a:r>
              <a:rPr lang="it-IT" dirty="0">
                <a:solidFill>
                  <a:schemeClr val="tx1"/>
                </a:solidFill>
              </a:rPr>
              <a:t>una </a:t>
            </a:r>
            <a:r>
              <a:rPr lang="it-IT" dirty="0">
                <a:solidFill>
                  <a:srgbClr val="1CADE4"/>
                </a:solidFill>
              </a:rPr>
              <a:t>Commissione</a:t>
            </a:r>
            <a:r>
              <a:rPr lang="it-IT" dirty="0">
                <a:solidFill>
                  <a:schemeClr val="tx1"/>
                </a:solidFill>
              </a:rPr>
              <a:t> di esperti.</a:t>
            </a:r>
          </a:p>
        </p:txBody>
      </p:sp>
      <p:graphicFrame>
        <p:nvGraphicFramePr>
          <p:cNvPr id="11" name="Segnaposto contenuto 10">
            <a:extLst>
              <a:ext uri="{FF2B5EF4-FFF2-40B4-BE49-F238E27FC236}">
                <a16:creationId xmlns:a16="http://schemas.microsoft.com/office/drawing/2014/main" id="{B6D1D7FF-5448-4CAA-A74A-A240D0039B5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24368108"/>
              </p:ext>
            </p:extLst>
          </p:nvPr>
        </p:nvGraphicFramePr>
        <p:xfrm>
          <a:off x="8257667" y="2227263"/>
          <a:ext cx="3373501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Freccia in su 11">
            <a:extLst>
              <a:ext uri="{FF2B5EF4-FFF2-40B4-BE49-F238E27FC236}">
                <a16:creationId xmlns:a16="http://schemas.microsoft.com/office/drawing/2014/main" id="{434F81E4-DC84-4940-8CF5-95053261031E}"/>
              </a:ext>
            </a:extLst>
          </p:cNvPr>
          <p:cNvSpPr/>
          <p:nvPr/>
        </p:nvSpPr>
        <p:spPr>
          <a:xfrm rot="10800000">
            <a:off x="9659834" y="2957804"/>
            <a:ext cx="569167" cy="2547257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733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539" y="702156"/>
            <a:ext cx="11663265" cy="1188720"/>
          </a:xfrm>
        </p:spPr>
        <p:txBody>
          <a:bodyPr rtlCol="0">
            <a:normAutofit/>
          </a:bodyPr>
          <a:lstStyle/>
          <a:p>
            <a:pPr rtl="0"/>
            <a:r>
              <a:rPr lang="it"/>
              <a:t>Sinodo 2021-2023: </a:t>
            </a:r>
            <a:br>
              <a:rPr lang="it"/>
            </a:br>
            <a:r>
              <a:rPr lang="it-IT"/>
              <a:t>Per una Chiesa sinodale: comunione, partecipazione e missione</a:t>
            </a:r>
            <a:endParaRPr lang="it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3B406FD-2319-4167-A31D-B3F043A01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XVI Assemblea generale ordinaria del Sinodo dei Vescovi.</a:t>
            </a:r>
          </a:p>
          <a:p>
            <a:r>
              <a:rPr lang="it-IT"/>
              <a:t>È il «Sinodo dei Sinodi», voluto da Papa Francesco per una </a:t>
            </a:r>
            <a:r>
              <a:rPr lang="it-IT">
                <a:solidFill>
                  <a:srgbClr val="1CADE4"/>
                </a:solidFill>
              </a:rPr>
              <a:t>«Chiesa costitutivamente sinodale» </a:t>
            </a:r>
            <a:r>
              <a:rPr lang="it-IT"/>
              <a:t>a tutti i livelli, da quello locale a quello universale.</a:t>
            </a:r>
          </a:p>
          <a:p>
            <a:r>
              <a:rPr lang="it-IT"/>
              <a:t>«L'itinerario si inserisce nel solco dell’«aggiornamento» della Chiesa proposto dal Concilio Vaticano II come un dono e un compito: camminando insieme, e insieme riflettendo sul percorso compiuto, la Chiesa potrà imparare da ciò che andrà sperimentando quali processi possono aiutarla a vivere la </a:t>
            </a:r>
            <a:r>
              <a:rPr lang="it-IT">
                <a:solidFill>
                  <a:srgbClr val="1CADE4"/>
                </a:solidFill>
              </a:rPr>
              <a:t>comunione</a:t>
            </a:r>
            <a:r>
              <a:rPr lang="it-IT"/>
              <a:t>, a realizzare la </a:t>
            </a:r>
            <a:r>
              <a:rPr lang="it-IT">
                <a:solidFill>
                  <a:srgbClr val="1CADE4"/>
                </a:solidFill>
              </a:rPr>
              <a:t>partecipazione</a:t>
            </a:r>
            <a:r>
              <a:rPr lang="it-IT"/>
              <a:t>, ad aprirsi alla </a:t>
            </a:r>
            <a:r>
              <a:rPr lang="it-IT">
                <a:solidFill>
                  <a:srgbClr val="1CADE4"/>
                </a:solidFill>
              </a:rPr>
              <a:t>missione</a:t>
            </a:r>
            <a:r>
              <a:rPr lang="it-IT">
                <a:solidFill>
                  <a:schemeClr val="tx1"/>
                </a:solidFill>
              </a:rPr>
              <a:t>. Il nostro “</a:t>
            </a:r>
            <a:r>
              <a:rPr lang="it-IT">
                <a:solidFill>
                  <a:srgbClr val="1CADE4"/>
                </a:solidFill>
              </a:rPr>
              <a:t>camminare insieme</a:t>
            </a:r>
            <a:r>
              <a:rPr lang="it-IT">
                <a:solidFill>
                  <a:schemeClr val="tx1"/>
                </a:solidFill>
              </a:rPr>
              <a:t>”, infatti, è ciò che più attua e manifesta la natura della Chiesa come Popolo di Dio pellegrino e missionario</a:t>
            </a:r>
            <a:r>
              <a:rPr lang="it-IT"/>
              <a:t>» (cfr. Documento preparatorio, n. 1).</a:t>
            </a:r>
          </a:p>
          <a:p>
            <a:r>
              <a:rPr lang="it-IT"/>
              <a:t>Già nel Convegno ecclesiale nazionale di Firenze del 2015 Papa Francesco </a:t>
            </a:r>
            <a:r>
              <a:rPr lang="it-IT">
                <a:hlinkClick r:id="rId2"/>
              </a:rPr>
              <a:t>aveva indicato</a:t>
            </a:r>
            <a:r>
              <a:rPr lang="it-IT"/>
              <a:t> la sinodalità come via di rinnovamento della Chiesa, invitando la Chiesa italiana a convocarsi in sinodo.</a:t>
            </a:r>
          </a:p>
        </p:txBody>
      </p:sp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"/>
              <a:t>Il Logo ufficiale del Sinodo 2021-2023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3FF23E-07B0-473F-8C0B-9E4FC34FA4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/>
              <a:t>Un albero maestoso raggiunge il cielo, segno di vitalità e speranza. È la Croce di Cristo: porta l’Eucaristia, che brilla come il sole. I rami orizzontali, aperti come ali, richiamano lo Spirito Santo. </a:t>
            </a:r>
          </a:p>
          <a:p>
            <a:r>
              <a:rPr lang="it-IT"/>
              <a:t>Il Popolo di Dio non è statico, cammina insieme a partire dall’albero-croce. Le 15 sagome multicolori riassumono l’umanità nella sua diversità di origini e situazioni di vita. </a:t>
            </a:r>
          </a:p>
          <a:p>
            <a:r>
              <a:rPr lang="it-IT"/>
              <a:t>Non c’è gerarchia, sono tutti sullo stesso piano: giovani, vecchi, uomini, donne, adolescenti, bambini, laici, religiosi, genitori, coppie, single, sani, disabili; il vescovo e la suora non sono davanti a loro, ma in mezzo. I bambini e gli adolescenti aprono il cammino.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9D2DE4CB-64FE-404B-895E-6F8065E992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3" y="1630699"/>
            <a:ext cx="5082083" cy="4497643"/>
          </a:xfrm>
        </p:spPr>
      </p:pic>
    </p:spTree>
    <p:extLst>
      <p:ext uri="{BB962C8B-B14F-4D97-AF65-F5344CB8AC3E}">
        <p14:creationId xmlns:p14="http://schemas.microsoft.com/office/powerpoint/2010/main" val="3021293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B7FCFA-5725-4290-B5C6-9E23FA460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Processo Sinodale 2021-2023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8385DF06-02F7-42FB-AEAD-E79B10EAE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80" y="2097723"/>
            <a:ext cx="11868640" cy="4673209"/>
          </a:xfrm>
        </p:spPr>
      </p:pic>
    </p:spTree>
    <p:extLst>
      <p:ext uri="{BB962C8B-B14F-4D97-AF65-F5344CB8AC3E}">
        <p14:creationId xmlns:p14="http://schemas.microsoft.com/office/powerpoint/2010/main" val="4195979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5E9492-5A80-429F-8763-FB6077DB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Materiali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3A6334-BB90-45CF-9E22-17A290DAB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Sul sito </a:t>
            </a:r>
            <a:r>
              <a:rPr lang="it-IT">
                <a:hlinkClick r:id="rId2"/>
              </a:rPr>
              <a:t>https://www.synod.va</a:t>
            </a:r>
            <a:r>
              <a:rPr lang="it-IT"/>
              <a:t> sono disponibili in diverse lingue i materiali di lavoro finora pubblicati:</a:t>
            </a:r>
          </a:p>
          <a:p>
            <a:pPr lvl="1"/>
            <a:r>
              <a:rPr lang="it-IT">
                <a:hlinkClick r:id="rId3"/>
              </a:rPr>
              <a:t>Vademecum</a:t>
            </a:r>
            <a:endParaRPr lang="it-IT"/>
          </a:p>
          <a:p>
            <a:pPr lvl="1"/>
            <a:r>
              <a:rPr lang="it-IT">
                <a:hlinkClick r:id="rId4"/>
              </a:rPr>
              <a:t>Documento preparatorio</a:t>
            </a:r>
            <a:endParaRPr lang="it-IT"/>
          </a:p>
          <a:p>
            <a:pPr lvl="1"/>
            <a:r>
              <a:rPr lang="it-IT"/>
              <a:t>Suggerimenti per riflettere e condividere</a:t>
            </a:r>
          </a:p>
          <a:p>
            <a:pPr lvl="1"/>
            <a:r>
              <a:rPr lang="it-IT"/>
              <a:t>Suggerimenti per le celebrazioni</a:t>
            </a:r>
          </a:p>
          <a:p>
            <a:pPr lvl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59406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63_TF33552983" id="{792024A4-83F0-453F-A4BD-1CB3E5CCBFB1}" vid="{E95525AB-6E82-4195-972A-6448D521CC33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474</TotalTime>
  <Words>1002</Words>
  <Application>Microsoft Office PowerPoint</Application>
  <PresentationFormat>Widescreen</PresentationFormat>
  <Paragraphs>77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Calibri</vt:lpstr>
      <vt:lpstr>Corbel</vt:lpstr>
      <vt:lpstr>Franklin Gothic Book</vt:lpstr>
      <vt:lpstr>Franklin Gothic Demi</vt:lpstr>
      <vt:lpstr>Wingdings 2</vt:lpstr>
      <vt:lpstr>DividendVTI</vt:lpstr>
      <vt:lpstr>Il cammino sinodale della Chiesa </vt:lpstr>
      <vt:lpstr>Sinodo: SIGNIFICATO</vt:lpstr>
      <vt:lpstr>Il Sinodo dei Vescovi</vt:lpstr>
      <vt:lpstr>Episcopalis Communio</vt:lpstr>
      <vt:lpstr>Preparazione del Sinodo</vt:lpstr>
      <vt:lpstr>Celebrazione del Sinodo</vt:lpstr>
      <vt:lpstr>Attuazione del Sinodo</vt:lpstr>
      <vt:lpstr>Sinodo 2021-2023:  Per una Chiesa sinodale: comunione, partecipazione e missione</vt:lpstr>
      <vt:lpstr>Il Logo ufficiale del Sinodo 2021-2023 </vt:lpstr>
      <vt:lpstr>Il Processo Sinodale 2021-2023</vt:lpstr>
      <vt:lpstr>Materiali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cammino sinodale della Chiesa </dc:title>
  <dc:creator>Floriano Scioscia</dc:creator>
  <cp:lastModifiedBy>angela petitti</cp:lastModifiedBy>
  <cp:revision>13</cp:revision>
  <dcterms:created xsi:type="dcterms:W3CDTF">2021-10-09T14:29:00Z</dcterms:created>
  <dcterms:modified xsi:type="dcterms:W3CDTF">2021-10-12T09:00:25Z</dcterms:modified>
</cp:coreProperties>
</file>